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4" r:id="rId19"/>
    <p:sldId id="349" r:id="rId20"/>
    <p:sldId id="292" r:id="rId21"/>
    <p:sldId id="275" r:id="rId22"/>
    <p:sldId id="276" r:id="rId23"/>
    <p:sldId id="297" r:id="rId24"/>
    <p:sldId id="298" r:id="rId25"/>
    <p:sldId id="303" r:id="rId26"/>
    <p:sldId id="304" r:id="rId27"/>
    <p:sldId id="305" r:id="rId28"/>
    <p:sldId id="306" r:id="rId29"/>
    <p:sldId id="291" r:id="rId30"/>
    <p:sldId id="313" r:id="rId31"/>
    <p:sldId id="314" r:id="rId32"/>
    <p:sldId id="319" r:id="rId33"/>
    <p:sldId id="322" r:id="rId34"/>
    <p:sldId id="323" r:id="rId35"/>
    <p:sldId id="320" r:id="rId36"/>
    <p:sldId id="324" r:id="rId37"/>
    <p:sldId id="321" r:id="rId38"/>
    <p:sldId id="325" r:id="rId39"/>
    <p:sldId id="336" r:id="rId40"/>
    <p:sldId id="337" r:id="rId41"/>
    <p:sldId id="338" r:id="rId42"/>
    <p:sldId id="339" r:id="rId43"/>
    <p:sldId id="340" r:id="rId44"/>
    <p:sldId id="341" r:id="rId45"/>
    <p:sldId id="342" r:id="rId46"/>
    <p:sldId id="343" r:id="rId47"/>
    <p:sldId id="344" r:id="rId48"/>
    <p:sldId id="345" r:id="rId49"/>
    <p:sldId id="346" r:id="rId50"/>
    <p:sldId id="347" r:id="rId51"/>
    <p:sldId id="348" r:id="rId52"/>
    <p:sldId id="317" r:id="rId53"/>
    <p:sldId id="318" r:id="rId54"/>
  </p:sldIdLst>
  <p:sldSz cx="12192000" cy="6858000"/>
  <p:notesSz cx="6858000" cy="9144000"/>
  <p:defaultTextStyle>
    <a:defPPr>
      <a:defRPr lang="en-EG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367"/>
    <p:restoredTop sz="94754"/>
  </p:normalViewPr>
  <p:slideViewPr>
    <p:cSldViewPr snapToGrid="0">
      <p:cViewPr varScale="1">
        <p:scale>
          <a:sx n="102" d="100"/>
          <a:sy n="102" d="100"/>
        </p:scale>
        <p:origin x="74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E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C9B121-E330-C343-AF9C-EA9CEFFAC7DA}" type="datetimeFigureOut">
              <a:rPr lang="en-EG" smtClean="0"/>
              <a:t>10/10/2025</a:t>
            </a:fld>
            <a:endParaRPr lang="en-E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E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E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E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8060BF-E50C-D34E-842C-FA91E08C9BA9}" type="slidenum">
              <a:rPr lang="en-EG" smtClean="0"/>
              <a:t>‹#›</a:t>
            </a:fld>
            <a:endParaRPr lang="en-EG"/>
          </a:p>
        </p:txBody>
      </p:sp>
    </p:spTree>
    <p:extLst>
      <p:ext uri="{BB962C8B-B14F-4D97-AF65-F5344CB8AC3E}">
        <p14:creationId xmlns:p14="http://schemas.microsoft.com/office/powerpoint/2010/main" val="35662711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EG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8060BF-E50C-D34E-842C-FA91E08C9BA9}" type="slidenum">
              <a:rPr lang="en-EG" smtClean="0"/>
              <a:t>1</a:t>
            </a:fld>
            <a:endParaRPr lang="en-EG"/>
          </a:p>
        </p:txBody>
      </p:sp>
    </p:spTree>
    <p:extLst>
      <p:ext uri="{BB962C8B-B14F-4D97-AF65-F5344CB8AC3E}">
        <p14:creationId xmlns:p14="http://schemas.microsoft.com/office/powerpoint/2010/main" val="10246698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E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8060BF-E50C-D34E-842C-FA91E08C9BA9}" type="slidenum">
              <a:rPr lang="en-EG" smtClean="0"/>
              <a:t>12</a:t>
            </a:fld>
            <a:endParaRPr lang="en-EG"/>
          </a:p>
        </p:txBody>
      </p:sp>
    </p:spTree>
    <p:extLst>
      <p:ext uri="{BB962C8B-B14F-4D97-AF65-F5344CB8AC3E}">
        <p14:creationId xmlns:p14="http://schemas.microsoft.com/office/powerpoint/2010/main" val="13203884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E641CC-9209-4E50-FD2E-5259D41B84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E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5391898-7937-3F5C-822D-56A03B770C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E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544DA4-7B8D-5CA2-F793-03D7BE53A8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EDA6D-300A-A24D-84FA-300E9395C43B}" type="datetimeFigureOut">
              <a:rPr lang="en-EG" smtClean="0"/>
              <a:t>10/10/2025</a:t>
            </a:fld>
            <a:endParaRPr lang="en-E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9E6140-A4B7-1820-7349-F78B79EDB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5BE226-0577-77A6-180A-7DE589D7A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08F4C-1CCD-434C-BADE-2610C1949C70}" type="slidenum">
              <a:rPr lang="en-EG" smtClean="0"/>
              <a:t>‹#›</a:t>
            </a:fld>
            <a:endParaRPr lang="en-EG"/>
          </a:p>
        </p:txBody>
      </p:sp>
    </p:spTree>
    <p:extLst>
      <p:ext uri="{BB962C8B-B14F-4D97-AF65-F5344CB8AC3E}">
        <p14:creationId xmlns:p14="http://schemas.microsoft.com/office/powerpoint/2010/main" val="27295015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638857-A02A-AF56-AC32-068F50115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E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334692-E7A7-CC76-533F-CC8D3BD89A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E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798DBD-E01B-F711-4AFB-E0872FB9D7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EDA6D-300A-A24D-84FA-300E9395C43B}" type="datetimeFigureOut">
              <a:rPr lang="en-EG" smtClean="0"/>
              <a:t>10/10/2025</a:t>
            </a:fld>
            <a:endParaRPr lang="en-E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F39D1C-3C02-E269-16B8-AF73F65804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65915A-09E4-6A8B-6F20-5D98D110F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08F4C-1CCD-434C-BADE-2610C1949C70}" type="slidenum">
              <a:rPr lang="en-EG" smtClean="0"/>
              <a:t>‹#›</a:t>
            </a:fld>
            <a:endParaRPr lang="en-EG"/>
          </a:p>
        </p:txBody>
      </p:sp>
    </p:spTree>
    <p:extLst>
      <p:ext uri="{BB962C8B-B14F-4D97-AF65-F5344CB8AC3E}">
        <p14:creationId xmlns:p14="http://schemas.microsoft.com/office/powerpoint/2010/main" val="22357341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7B1F778-E14E-007C-6A48-41FFED674A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E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51A893-CB12-A1C4-6315-6C7977F47E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E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F2AF9C-8668-5C18-2A87-6EEC00BD8E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EDA6D-300A-A24D-84FA-300E9395C43B}" type="datetimeFigureOut">
              <a:rPr lang="en-EG" smtClean="0"/>
              <a:t>10/10/2025</a:t>
            </a:fld>
            <a:endParaRPr lang="en-E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3F3C1F-28AF-B0C2-65FF-56F0CA84E4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1E0258-1069-D93F-05EA-C0BB251987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08F4C-1CCD-434C-BADE-2610C1949C70}" type="slidenum">
              <a:rPr lang="en-EG" smtClean="0"/>
              <a:t>‹#›</a:t>
            </a:fld>
            <a:endParaRPr lang="en-EG"/>
          </a:p>
        </p:txBody>
      </p:sp>
    </p:spTree>
    <p:extLst>
      <p:ext uri="{BB962C8B-B14F-4D97-AF65-F5344CB8AC3E}">
        <p14:creationId xmlns:p14="http://schemas.microsoft.com/office/powerpoint/2010/main" val="38049260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6F2B9A-9E22-4C48-CBE3-FAA28264A2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E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C605D3-FC50-F43D-B421-C9B7B5EBDE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E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05CD11-1234-0BFC-B04B-EAB3F3E44D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EDA6D-300A-A24D-84FA-300E9395C43B}" type="datetimeFigureOut">
              <a:rPr lang="en-EG" smtClean="0"/>
              <a:t>10/10/2025</a:t>
            </a:fld>
            <a:endParaRPr lang="en-E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0CC56A-1B6F-23B0-96C5-01DC1FCCAF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7CB045-7077-BF3B-1673-213ED06B1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08F4C-1CCD-434C-BADE-2610C1949C70}" type="slidenum">
              <a:rPr lang="en-EG" smtClean="0"/>
              <a:t>‹#›</a:t>
            </a:fld>
            <a:endParaRPr lang="en-EG"/>
          </a:p>
        </p:txBody>
      </p:sp>
    </p:spTree>
    <p:extLst>
      <p:ext uri="{BB962C8B-B14F-4D97-AF65-F5344CB8AC3E}">
        <p14:creationId xmlns:p14="http://schemas.microsoft.com/office/powerpoint/2010/main" val="28384025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BD067-D388-B8A6-D6E3-930580704B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E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0C9B11-82FE-CE49-FE69-0A399AD93E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D95EBE-2CB8-9DF3-2200-B8DFC289C2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EDA6D-300A-A24D-84FA-300E9395C43B}" type="datetimeFigureOut">
              <a:rPr lang="en-EG" smtClean="0"/>
              <a:t>10/10/2025</a:t>
            </a:fld>
            <a:endParaRPr lang="en-E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8D15F5-6059-4DD2-4E92-3B5448EF47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739AB1-038D-E355-451D-2CB7FBC48B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08F4C-1CCD-434C-BADE-2610C1949C70}" type="slidenum">
              <a:rPr lang="en-EG" smtClean="0"/>
              <a:t>‹#›</a:t>
            </a:fld>
            <a:endParaRPr lang="en-EG"/>
          </a:p>
        </p:txBody>
      </p:sp>
    </p:spTree>
    <p:extLst>
      <p:ext uri="{BB962C8B-B14F-4D97-AF65-F5344CB8AC3E}">
        <p14:creationId xmlns:p14="http://schemas.microsoft.com/office/powerpoint/2010/main" val="19568880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69B63-8D14-F275-7958-B35533872C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E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6CD865-FE09-7C0B-BBA3-5444B82213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E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375690-1195-2B8A-5FE1-04F1CC18AC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E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893FB2-EA61-4FA7-87E0-931F17072E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EDA6D-300A-A24D-84FA-300E9395C43B}" type="datetimeFigureOut">
              <a:rPr lang="en-EG" smtClean="0"/>
              <a:t>10/10/2025</a:t>
            </a:fld>
            <a:endParaRPr lang="en-E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077BD7-AA5D-FB8A-2737-F3FE30C0E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EAB914-221E-2D98-23B9-F49D6DC3A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08F4C-1CCD-434C-BADE-2610C1949C70}" type="slidenum">
              <a:rPr lang="en-EG" smtClean="0"/>
              <a:t>‹#›</a:t>
            </a:fld>
            <a:endParaRPr lang="en-EG"/>
          </a:p>
        </p:txBody>
      </p:sp>
    </p:spTree>
    <p:extLst>
      <p:ext uri="{BB962C8B-B14F-4D97-AF65-F5344CB8AC3E}">
        <p14:creationId xmlns:p14="http://schemas.microsoft.com/office/powerpoint/2010/main" val="37502473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4C900B-2CEF-3979-5254-5F5414C804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E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BCA8E5-8577-A7E5-3697-9138840055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288B2C-C9A9-A65C-1E5C-5D67565225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E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96D7C7C-A066-D42D-B0B5-1279D64400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A51D19F-6F0B-8C67-5FAA-2E23F28DE7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E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DDB8CFD-E5A6-F674-1357-D11A6499AB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EDA6D-300A-A24D-84FA-300E9395C43B}" type="datetimeFigureOut">
              <a:rPr lang="en-EG" smtClean="0"/>
              <a:t>10/10/2025</a:t>
            </a:fld>
            <a:endParaRPr lang="en-E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0A05F61-9B31-4F13-19FA-D2B039156F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E78A452-5481-74EF-E46B-DE7255FBF5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08F4C-1CCD-434C-BADE-2610C1949C70}" type="slidenum">
              <a:rPr lang="en-EG" smtClean="0"/>
              <a:t>‹#›</a:t>
            </a:fld>
            <a:endParaRPr lang="en-EG"/>
          </a:p>
        </p:txBody>
      </p:sp>
    </p:spTree>
    <p:extLst>
      <p:ext uri="{BB962C8B-B14F-4D97-AF65-F5344CB8AC3E}">
        <p14:creationId xmlns:p14="http://schemas.microsoft.com/office/powerpoint/2010/main" val="20020991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295806-D3E1-1DBB-650C-81E43FB77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E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729C6BD-01FA-DFCA-2BA6-7BB3D4645D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EDA6D-300A-A24D-84FA-300E9395C43B}" type="datetimeFigureOut">
              <a:rPr lang="en-EG" smtClean="0"/>
              <a:t>10/10/2025</a:t>
            </a:fld>
            <a:endParaRPr lang="en-E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629978-2E11-4ACE-F2ED-C1B1CEC44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E86520-407E-FFCA-3212-D207235E9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08F4C-1CCD-434C-BADE-2610C1949C70}" type="slidenum">
              <a:rPr lang="en-EG" smtClean="0"/>
              <a:t>‹#›</a:t>
            </a:fld>
            <a:endParaRPr lang="en-EG"/>
          </a:p>
        </p:txBody>
      </p:sp>
    </p:spTree>
    <p:extLst>
      <p:ext uri="{BB962C8B-B14F-4D97-AF65-F5344CB8AC3E}">
        <p14:creationId xmlns:p14="http://schemas.microsoft.com/office/powerpoint/2010/main" val="18452998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613C6AC-C125-CD0A-EED6-C37F64FC46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EDA6D-300A-A24D-84FA-300E9395C43B}" type="datetimeFigureOut">
              <a:rPr lang="en-EG" smtClean="0"/>
              <a:t>10/10/2025</a:t>
            </a:fld>
            <a:endParaRPr lang="en-E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91B57DE-081A-C476-83FD-5660790BC2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65555B-AED9-2BB4-6440-2FC6339F5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08F4C-1CCD-434C-BADE-2610C1949C70}" type="slidenum">
              <a:rPr lang="en-EG" smtClean="0"/>
              <a:t>‹#›</a:t>
            </a:fld>
            <a:endParaRPr lang="en-EG"/>
          </a:p>
        </p:txBody>
      </p:sp>
    </p:spTree>
    <p:extLst>
      <p:ext uri="{BB962C8B-B14F-4D97-AF65-F5344CB8AC3E}">
        <p14:creationId xmlns:p14="http://schemas.microsoft.com/office/powerpoint/2010/main" val="21845313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68D275-7ED4-0D3C-DECA-DBF67BBC6C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E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C9EBCD-73DD-80C8-BEB5-FDA2EB4E09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E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25B127-8F6C-7986-5EAC-9C0FB3C1D4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B850A3-B66A-04F9-6D2E-D392D48278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EDA6D-300A-A24D-84FA-300E9395C43B}" type="datetimeFigureOut">
              <a:rPr lang="en-EG" smtClean="0"/>
              <a:t>10/10/2025</a:t>
            </a:fld>
            <a:endParaRPr lang="en-E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975B4A-DD44-E331-C528-A973465550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60CD60-4AB9-C58A-7335-2C7DE28D5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08F4C-1CCD-434C-BADE-2610C1949C70}" type="slidenum">
              <a:rPr lang="en-EG" smtClean="0"/>
              <a:t>‹#›</a:t>
            </a:fld>
            <a:endParaRPr lang="en-EG"/>
          </a:p>
        </p:txBody>
      </p:sp>
    </p:spTree>
    <p:extLst>
      <p:ext uri="{BB962C8B-B14F-4D97-AF65-F5344CB8AC3E}">
        <p14:creationId xmlns:p14="http://schemas.microsoft.com/office/powerpoint/2010/main" val="7620261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36E715-497F-D949-A468-6413121D0B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E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6666F32-27B1-A8A8-BE87-21166D8CF3E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E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F2C64E-14E6-DB99-B788-C398D6C519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36DBAE-17EB-4D62-BBC1-C36AF2596E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EDA6D-300A-A24D-84FA-300E9395C43B}" type="datetimeFigureOut">
              <a:rPr lang="en-EG" smtClean="0"/>
              <a:t>10/10/2025</a:t>
            </a:fld>
            <a:endParaRPr lang="en-E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B25B80-963A-0B4B-8403-AF064E0ECE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5E7069-59D2-03B4-06E6-BE388C801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08F4C-1CCD-434C-BADE-2610C1949C70}" type="slidenum">
              <a:rPr lang="en-EG" smtClean="0"/>
              <a:t>‹#›</a:t>
            </a:fld>
            <a:endParaRPr lang="en-EG"/>
          </a:p>
        </p:txBody>
      </p:sp>
    </p:spTree>
    <p:extLst>
      <p:ext uri="{BB962C8B-B14F-4D97-AF65-F5344CB8AC3E}">
        <p14:creationId xmlns:p14="http://schemas.microsoft.com/office/powerpoint/2010/main" val="14897074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2D820DD-BCF3-D146-8C15-A7E2BFD1B2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E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DB3F95-7A6C-32C1-A57E-F7ACCD2AF3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E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610B47-A7BF-DC50-69C3-0E5252EFD5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AEDA6D-300A-A24D-84FA-300E9395C43B}" type="datetimeFigureOut">
              <a:rPr lang="en-EG" smtClean="0"/>
              <a:t>10/10/2025</a:t>
            </a:fld>
            <a:endParaRPr lang="en-E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88A4D2-85F1-6475-1163-C3DFF14550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E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2F27FD-0952-E812-2ABD-937C35DFC3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D08F4C-1CCD-434C-BADE-2610C1949C70}" type="slidenum">
              <a:rPr lang="en-EG" smtClean="0"/>
              <a:t>‹#›</a:t>
            </a:fld>
            <a:endParaRPr lang="en-EG"/>
          </a:p>
        </p:txBody>
      </p:sp>
    </p:spTree>
    <p:extLst>
      <p:ext uri="{BB962C8B-B14F-4D97-AF65-F5344CB8AC3E}">
        <p14:creationId xmlns:p14="http://schemas.microsoft.com/office/powerpoint/2010/main" val="20241700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EG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FDD95-3F00-E79D-F7C6-244A25365D4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EG" dirty="0"/>
              <a:t>Sorting Algorithms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D816034-5A3B-5193-813D-60E761F4AF0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EG" dirty="0"/>
              <a:t>Muhammad Abdulkariim</a:t>
            </a:r>
          </a:p>
        </p:txBody>
      </p:sp>
    </p:spTree>
    <p:extLst>
      <p:ext uri="{BB962C8B-B14F-4D97-AF65-F5344CB8AC3E}">
        <p14:creationId xmlns:p14="http://schemas.microsoft.com/office/powerpoint/2010/main" val="31745638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7F990F-9007-8EF0-AABE-F9025FD564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017FC-9634-7091-E3F2-7F2FEB783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EG" dirty="0"/>
              <a:t>Insertion Sort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9A76218-A477-8879-4FDE-1C711068B5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65251" y="1208518"/>
            <a:ext cx="8261497" cy="4440963"/>
          </a:xfrm>
        </p:spPr>
      </p:pic>
    </p:spTree>
    <p:extLst>
      <p:ext uri="{BB962C8B-B14F-4D97-AF65-F5344CB8AC3E}">
        <p14:creationId xmlns:p14="http://schemas.microsoft.com/office/powerpoint/2010/main" val="14148375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7DACE9-A0BF-3949-A8B7-C5A72E2A97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70B70-9100-1123-DAC9-B04FB6D6B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EG" dirty="0"/>
              <a:t>Insertion Sort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7766D0E-7873-3AE4-7F89-77061F0605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9900" y="1690688"/>
            <a:ext cx="61722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545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2B380F-DD5C-5150-2749-8540CF75F1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EE439-491E-7610-F0D7-655560CBB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EG" dirty="0"/>
              <a:t>Merge Sort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2617CA-C619-9B33-5801-0300CEB287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i="0" dirty="0">
                <a:effectLst/>
                <a:latin typeface="Inter"/>
              </a:rPr>
              <a:t>Approach:</a:t>
            </a:r>
          </a:p>
          <a:p>
            <a:pPr marL="742950" lvl="1" indent="-285750" algn="l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i="0" dirty="0">
                <a:effectLst/>
                <a:latin typeface="Inter"/>
              </a:rPr>
              <a:t>Divide the list into two halves.</a:t>
            </a:r>
          </a:p>
          <a:p>
            <a:pPr marL="742950" lvl="1" indent="-285750" algn="l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i="0" dirty="0">
                <a:effectLst/>
                <a:latin typeface="Inter"/>
              </a:rPr>
              <a:t>Recursively sort each half.</a:t>
            </a:r>
          </a:p>
          <a:p>
            <a:pPr marL="742950" lvl="1" indent="-285750" algn="l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i="0" dirty="0">
                <a:effectLst/>
                <a:latin typeface="Inter"/>
              </a:rPr>
              <a:t>Merge the two sorted halves.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i="0" dirty="0">
                <a:effectLst/>
                <a:latin typeface="Inter"/>
              </a:rPr>
              <a:t>Time Complexity:</a:t>
            </a:r>
          </a:p>
          <a:p>
            <a:pPr marL="742950" lvl="1" indent="-285750" algn="l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i="0" dirty="0">
                <a:effectLst/>
                <a:latin typeface="Inter"/>
              </a:rPr>
              <a:t>Best Case: O(n log n)</a:t>
            </a:r>
          </a:p>
          <a:p>
            <a:pPr marL="742950" lvl="1" indent="-285750" algn="l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i="0" dirty="0">
                <a:effectLst/>
                <a:latin typeface="Inter"/>
              </a:rPr>
              <a:t>Average Case: O(n log n)</a:t>
            </a:r>
          </a:p>
          <a:p>
            <a:pPr marL="742950" lvl="1" indent="-285750" algn="l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i="0" dirty="0">
                <a:effectLst/>
                <a:latin typeface="Inter"/>
              </a:rPr>
              <a:t>Worst Case: O(n log n)</a:t>
            </a:r>
          </a:p>
          <a:p>
            <a:pPr algn="l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i="0" dirty="0">
                <a:effectLst/>
                <a:latin typeface="Inter"/>
              </a:rPr>
              <a:t>Space Complexity: O(n) (requires additional space for merging)</a:t>
            </a:r>
          </a:p>
        </p:txBody>
      </p:sp>
    </p:spTree>
    <p:extLst>
      <p:ext uri="{BB962C8B-B14F-4D97-AF65-F5344CB8AC3E}">
        <p14:creationId xmlns:p14="http://schemas.microsoft.com/office/powerpoint/2010/main" val="4162842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A3E4F0-F4B1-5F5A-37AD-8C4F710B25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15155-C45A-15AD-A397-D8DDCFD9F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EG" dirty="0"/>
              <a:t>Merge Sort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C93E36C-5F99-6FE4-54FB-2C761C03F4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84597" y="1690688"/>
            <a:ext cx="7022805" cy="4213683"/>
          </a:xfrm>
        </p:spPr>
      </p:pic>
    </p:spTree>
    <p:extLst>
      <p:ext uri="{BB962C8B-B14F-4D97-AF65-F5344CB8AC3E}">
        <p14:creationId xmlns:p14="http://schemas.microsoft.com/office/powerpoint/2010/main" val="39439743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F5713D-A078-4D75-1881-CC1376F8AC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278ACE-456E-D71D-5CD2-CF7C9943E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EG" dirty="0"/>
              <a:t>Merge Sort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56AE113-972C-0850-2C36-3DF47CC86E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9548" y="143539"/>
            <a:ext cx="4434298" cy="65709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CD5DCBD-995E-D1C0-5E72-1BADE0C809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390553"/>
            <a:ext cx="46609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826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0C8ADF-9B90-2081-1B0C-38DF11040A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6689F4-F3C6-A4FC-1308-805CE060F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EG" dirty="0"/>
              <a:t>Quick Sort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B10E3B-82E0-7738-6B37-569D5D84B6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i="0" dirty="0">
                <a:effectLst/>
                <a:latin typeface="Inter"/>
              </a:rPr>
              <a:t>Approach:</a:t>
            </a:r>
          </a:p>
          <a:p>
            <a:pPr marL="742950" lvl="1" indent="-285750" algn="l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i="0" dirty="0">
                <a:effectLst/>
                <a:latin typeface="Inter"/>
              </a:rPr>
              <a:t>Choose a pivot element.</a:t>
            </a:r>
          </a:p>
          <a:p>
            <a:pPr marL="742950" lvl="1" indent="-285750" algn="l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i="0" dirty="0">
                <a:effectLst/>
                <a:latin typeface="Inter"/>
              </a:rPr>
              <a:t>Partition the list into elements less than the pivot and elements greater than the pivot.</a:t>
            </a:r>
          </a:p>
          <a:p>
            <a:pPr marL="742950" lvl="1" indent="-285750" algn="l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i="0" dirty="0">
                <a:effectLst/>
                <a:latin typeface="Inter"/>
              </a:rPr>
              <a:t>Recursively sort the partitions.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i="0" dirty="0">
                <a:effectLst/>
                <a:latin typeface="Inter"/>
              </a:rPr>
              <a:t>Time Complexity:</a:t>
            </a:r>
          </a:p>
          <a:p>
            <a:pPr marL="742950" lvl="1" indent="-285750" algn="l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i="0" dirty="0">
                <a:effectLst/>
                <a:latin typeface="Inter"/>
              </a:rPr>
              <a:t>Best Case: O(n log n)</a:t>
            </a:r>
          </a:p>
          <a:p>
            <a:pPr marL="742950" lvl="1" indent="-285750" algn="l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i="0" dirty="0">
                <a:effectLst/>
                <a:latin typeface="Inter"/>
              </a:rPr>
              <a:t>Average Case: O(n log n)</a:t>
            </a:r>
          </a:p>
          <a:p>
            <a:pPr marL="742950" lvl="1" indent="-285750" algn="l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i="0" dirty="0">
                <a:effectLst/>
                <a:latin typeface="Inter"/>
              </a:rPr>
              <a:t>Worst Case: O(n²) (if pivot selection is poor)</a:t>
            </a:r>
          </a:p>
          <a:p>
            <a:pPr algn="l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i="0" dirty="0">
                <a:effectLst/>
                <a:latin typeface="Inter"/>
              </a:rPr>
              <a:t>Space Complexity: O(log n) (due to recursion stack)</a:t>
            </a:r>
          </a:p>
        </p:txBody>
      </p:sp>
    </p:spTree>
    <p:extLst>
      <p:ext uri="{BB962C8B-B14F-4D97-AF65-F5344CB8AC3E}">
        <p14:creationId xmlns:p14="http://schemas.microsoft.com/office/powerpoint/2010/main" val="12975039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6FE2D0-D331-F652-A542-52AEE8F419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B036D3-A7E6-2EAE-BC8F-7F3112CFB6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EG" dirty="0"/>
              <a:t>Quick Sort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9EC388D-74A9-84D5-C814-FA3EFEBD8A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81274" y="1481381"/>
            <a:ext cx="7029452" cy="4217671"/>
          </a:xfrm>
        </p:spPr>
      </p:pic>
    </p:spTree>
    <p:extLst>
      <p:ext uri="{BB962C8B-B14F-4D97-AF65-F5344CB8AC3E}">
        <p14:creationId xmlns:p14="http://schemas.microsoft.com/office/powerpoint/2010/main" val="840754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B2948B-9D14-BDBA-EC0D-F0194FA5CC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0659E2-7675-9319-DD29-2ECFE08A4C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EG" dirty="0"/>
              <a:t>Quick Sort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A8041F-9BCC-7C4E-0313-09B6EBA805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312099"/>
            <a:ext cx="5149702" cy="28297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D4D676F-10C0-2447-EB22-077268FD77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0620" y="1181542"/>
            <a:ext cx="5494239" cy="4894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6325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E3F6C4-1A38-C62E-041F-EE6A082701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2AB5C-C634-2D4B-2C33-AB1392ED2E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EG" dirty="0"/>
              <a:t>Complexity Comaprison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2D58EF6-2F25-08F0-2503-C077782628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458" y="1495462"/>
            <a:ext cx="11829083" cy="499741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69E1FBD-0877-D797-D760-83C719181B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0798" y="2392471"/>
            <a:ext cx="9419743" cy="4100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3645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903509-CBFA-560C-A4FE-997826528B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F4C7C-D15E-4530-0060-8000A98AC7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EG" dirty="0"/>
              <a:t>Complexity Comaprison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CAC778-5C0B-46C0-735A-031DEC2141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458" y="1495462"/>
            <a:ext cx="11829083" cy="4997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6232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F1D2DA-8839-A97B-8120-0DA665B71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0" dirty="0">
                <a:effectLst/>
                <a:latin typeface="Inter"/>
              </a:rPr>
              <a:t>Introduction to Sorting Algorithms</a:t>
            </a:r>
            <a:endParaRPr lang="en-E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0F2077-4DCE-6EE1-1378-746C98F0D7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Definition:</a:t>
            </a:r>
            <a:r>
              <a:rPr lang="en-US" dirty="0"/>
              <a:t> Sorting algorithms are methods to rearrange elements in a list or array in a specific order (ascending or descending).</a:t>
            </a:r>
          </a:p>
          <a:p>
            <a:r>
              <a:rPr lang="en-US" b="1" dirty="0"/>
              <a:t>Importance:</a:t>
            </a:r>
            <a:r>
              <a:rPr lang="en-US" dirty="0"/>
              <a:t> Used in databases, search algorithms, and data processing.</a:t>
            </a:r>
          </a:p>
          <a:p>
            <a:r>
              <a:rPr lang="en-US" b="1" dirty="0"/>
              <a:t>Common Sorting Algorithms</a:t>
            </a:r>
            <a:r>
              <a:rPr lang="en-US" dirty="0"/>
              <a:t>: Bubble Sort, Selection Sort, Insertion Sort, Merge Sort, Quick Sort, etc.</a:t>
            </a:r>
          </a:p>
          <a:p>
            <a:endParaRPr lang="en-EG" dirty="0"/>
          </a:p>
        </p:txBody>
      </p:sp>
    </p:spTree>
    <p:extLst>
      <p:ext uri="{BB962C8B-B14F-4D97-AF65-F5344CB8AC3E}">
        <p14:creationId xmlns:p14="http://schemas.microsoft.com/office/powerpoint/2010/main" val="41143837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328FC3-96A4-4FD0-CB27-E53925C680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EC435-E7B4-05DC-1E55-F219A7B928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878904"/>
            <a:ext cx="9144000" cy="2044418"/>
          </a:xfrm>
        </p:spPr>
        <p:txBody>
          <a:bodyPr>
            <a:normAutofit/>
          </a:bodyPr>
          <a:lstStyle/>
          <a:p>
            <a:r>
              <a:rPr lang="en-EG" sz="7200" dirty="0"/>
              <a:t>Quiz Time!</a:t>
            </a:r>
          </a:p>
        </p:txBody>
      </p:sp>
    </p:spTree>
    <p:extLst>
      <p:ext uri="{BB962C8B-B14F-4D97-AF65-F5344CB8AC3E}">
        <p14:creationId xmlns:p14="http://schemas.microsoft.com/office/powerpoint/2010/main" val="12730639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8E516-C703-FB18-E685-B935AF7DC0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r>
              <a:rPr lang="en-EG" dirty="0"/>
              <a:t>Q1) </a:t>
            </a:r>
            <a:r>
              <a:rPr lang="en-US" dirty="0"/>
              <a:t>If an array is almost sorted, which algorithm is best to use? Why?</a:t>
            </a:r>
            <a:endParaRPr lang="en-EG" dirty="0"/>
          </a:p>
        </p:txBody>
      </p:sp>
    </p:spTree>
    <p:extLst>
      <p:ext uri="{BB962C8B-B14F-4D97-AF65-F5344CB8AC3E}">
        <p14:creationId xmlns:p14="http://schemas.microsoft.com/office/powerpoint/2010/main" val="6519528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29B9E4-F759-C1FB-9DA5-B93E8F3D24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56A99-2BCD-B4D3-D434-CE5995005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EG" dirty="0"/>
              <a:t>Answer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AAB20B-DF10-282A-EEBD-AA49073065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Insertion Sort</a:t>
            </a:r>
            <a:r>
              <a:rPr lang="en-US" dirty="0"/>
              <a:t> is optimal for almost sorted arrays.</a:t>
            </a:r>
          </a:p>
          <a:p>
            <a:pPr marL="0" indent="0">
              <a:buNone/>
            </a:pPr>
            <a:r>
              <a:rPr lang="en-US" b="1" dirty="0"/>
              <a:t>Why?</a:t>
            </a:r>
            <a:r>
              <a:rPr lang="en-US" dirty="0"/>
              <a:t> Its best case is O(n) when the array is nearly sorted because it only shifts out-of-place elements.</a:t>
            </a:r>
          </a:p>
          <a:p>
            <a:pPr marL="0" indent="0">
              <a:buNone/>
            </a:pPr>
            <a:r>
              <a:rPr lang="en-US" dirty="0"/>
              <a:t>Other algorithms like Merge Sort or Quick Sort will still run in O(n log n).</a:t>
            </a:r>
          </a:p>
          <a:p>
            <a:pPr marL="0" indent="0">
              <a:buNone/>
            </a:pPr>
            <a:endParaRPr lang="en-EG" dirty="0"/>
          </a:p>
        </p:txBody>
      </p:sp>
    </p:spTree>
    <p:extLst>
      <p:ext uri="{BB962C8B-B14F-4D97-AF65-F5344CB8AC3E}">
        <p14:creationId xmlns:p14="http://schemas.microsoft.com/office/powerpoint/2010/main" val="40728692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86C195-639E-7F47-A4E0-607B2A21FD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2830AC-8330-2977-B670-018FBE7016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9641"/>
            <a:ext cx="10515600" cy="5398718"/>
          </a:xfrm>
        </p:spPr>
        <p:txBody>
          <a:bodyPr>
            <a:normAutofit/>
          </a:bodyPr>
          <a:lstStyle/>
          <a:p>
            <a:r>
              <a:rPr lang="en-EG" sz="3600" dirty="0"/>
              <a:t>Q2) </a:t>
            </a:r>
            <a:r>
              <a:rPr lang="en-US" sz="3600" dirty="0"/>
              <a:t>In Quick Sort, what happens if you always pick the first element as pivot, and the array is already sorted?</a:t>
            </a:r>
            <a:br>
              <a:rPr lang="en-US" sz="3600" dirty="0"/>
            </a:br>
            <a:r>
              <a:rPr lang="en-US" sz="3600" dirty="0"/>
              <a:t>What’s the time complexity?</a:t>
            </a:r>
            <a:endParaRPr lang="en-EG" sz="3600" dirty="0"/>
          </a:p>
        </p:txBody>
      </p:sp>
    </p:spTree>
    <p:extLst>
      <p:ext uri="{BB962C8B-B14F-4D97-AF65-F5344CB8AC3E}">
        <p14:creationId xmlns:p14="http://schemas.microsoft.com/office/powerpoint/2010/main" val="11413882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6DC71B-93DF-7B69-3941-A9DAF88121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A97BA2-A2F0-0CF8-6AD0-3DFD23F31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EG" dirty="0"/>
              <a:t>Answer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037414-91F7-A04F-F4CF-A50A29D0B1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This is Quick Sort’s </a:t>
            </a:r>
            <a:r>
              <a:rPr lang="en-US" b="1" dirty="0"/>
              <a:t>worst case.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Each pivot leaves one empty partition and one of size n-1.</a:t>
            </a:r>
          </a:p>
          <a:p>
            <a:pPr marL="0" indent="0">
              <a:buNone/>
            </a:pPr>
            <a:r>
              <a:rPr lang="en-US" dirty="0"/>
              <a:t>Becomes O(n²) time.</a:t>
            </a:r>
          </a:p>
          <a:p>
            <a:pPr marL="0" indent="0">
              <a:buNone/>
            </a:pPr>
            <a:r>
              <a:rPr lang="en-US" b="1" dirty="0"/>
              <a:t>Fix:</a:t>
            </a:r>
            <a:r>
              <a:rPr lang="en-US" dirty="0"/>
              <a:t> Use </a:t>
            </a:r>
            <a:r>
              <a:rPr lang="en-US" b="1" dirty="0"/>
              <a:t>randomized Quick Sort</a:t>
            </a:r>
            <a:r>
              <a:rPr lang="en-US" dirty="0"/>
              <a:t> or pick the middle/median element as pivot.</a:t>
            </a:r>
          </a:p>
        </p:txBody>
      </p:sp>
    </p:spTree>
    <p:extLst>
      <p:ext uri="{BB962C8B-B14F-4D97-AF65-F5344CB8AC3E}">
        <p14:creationId xmlns:p14="http://schemas.microsoft.com/office/powerpoint/2010/main" val="39638053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669CAA-1D3D-D347-910B-BA04B024B6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F482AB-C21E-054E-76A5-3A2476CEDB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9641"/>
            <a:ext cx="10515600" cy="5398718"/>
          </a:xfrm>
        </p:spPr>
        <p:txBody>
          <a:bodyPr>
            <a:normAutofit/>
          </a:bodyPr>
          <a:lstStyle/>
          <a:p>
            <a:r>
              <a:rPr lang="en-EG" sz="3600" dirty="0"/>
              <a:t>Q4) </a:t>
            </a:r>
            <a:r>
              <a:rPr lang="en-US" sz="3600" dirty="0"/>
              <a:t>If an array is </a:t>
            </a:r>
            <a:r>
              <a:rPr lang="en-US" sz="3600" b="1" dirty="0"/>
              <a:t>reverse sorted</a:t>
            </a:r>
            <a:r>
              <a:rPr lang="en-US" sz="3600" dirty="0"/>
              <a:t>, which algorithms will hit their worst-case performance, and which might not be affected much?</a:t>
            </a:r>
            <a:endParaRPr lang="en-EG" sz="3600" dirty="0"/>
          </a:p>
        </p:txBody>
      </p:sp>
    </p:spTree>
    <p:extLst>
      <p:ext uri="{BB962C8B-B14F-4D97-AF65-F5344CB8AC3E}">
        <p14:creationId xmlns:p14="http://schemas.microsoft.com/office/powerpoint/2010/main" val="22778391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871583-12BE-A55E-FC84-74E636B0FB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71FF4-5F97-7A73-05C7-C43F22C739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EG" dirty="0"/>
              <a:t>Answer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9DB9E5-7578-A942-4659-E997DC0AAE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Worst case:</a:t>
            </a:r>
            <a:endParaRPr lang="en-US" dirty="0"/>
          </a:p>
          <a:p>
            <a:pPr lvl="1"/>
            <a:r>
              <a:rPr lang="en-US" b="1" dirty="0"/>
              <a:t>Insertion Sort:</a:t>
            </a:r>
            <a:r>
              <a:rPr lang="en-US" dirty="0"/>
              <a:t> O(n²)</a:t>
            </a:r>
          </a:p>
          <a:p>
            <a:pPr lvl="1"/>
            <a:r>
              <a:rPr lang="en-US" b="1" dirty="0"/>
              <a:t>Bubble Sort:</a:t>
            </a:r>
            <a:r>
              <a:rPr lang="en-US" dirty="0"/>
              <a:t> O(n²)</a:t>
            </a:r>
          </a:p>
          <a:p>
            <a:pPr lvl="1"/>
            <a:r>
              <a:rPr lang="en-US" b="1" dirty="0"/>
              <a:t>Quick Sort:</a:t>
            </a:r>
            <a:r>
              <a:rPr lang="en-US" dirty="0"/>
              <a:t> O(n²) if poor pivot choice (like first element)</a:t>
            </a:r>
          </a:p>
          <a:p>
            <a:r>
              <a:rPr lang="en-US" b="1" dirty="0"/>
              <a:t>Not much affected:</a:t>
            </a:r>
            <a:endParaRPr lang="en-US" dirty="0"/>
          </a:p>
          <a:p>
            <a:pPr lvl="1"/>
            <a:r>
              <a:rPr lang="en-US" b="1" dirty="0"/>
              <a:t>Merge Sort:</a:t>
            </a:r>
            <a:r>
              <a:rPr lang="en-US" dirty="0"/>
              <a:t> Always O(n log n)</a:t>
            </a:r>
          </a:p>
        </p:txBody>
      </p:sp>
    </p:spTree>
    <p:extLst>
      <p:ext uri="{BB962C8B-B14F-4D97-AF65-F5344CB8AC3E}">
        <p14:creationId xmlns:p14="http://schemas.microsoft.com/office/powerpoint/2010/main" val="29042254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59FC7F-69A4-530E-2DE9-022150CBD9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F03D3-2104-39B0-EC56-3EFD4F808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9641"/>
            <a:ext cx="10515600" cy="5398718"/>
          </a:xfrm>
        </p:spPr>
        <p:txBody>
          <a:bodyPr>
            <a:normAutofit/>
          </a:bodyPr>
          <a:lstStyle/>
          <a:p>
            <a:r>
              <a:rPr lang="en-EG" sz="3600" dirty="0"/>
              <a:t>Q5) </a:t>
            </a:r>
            <a:r>
              <a:rPr lang="en-US" sz="3600" dirty="0"/>
              <a:t>Why is </a:t>
            </a:r>
            <a:r>
              <a:rPr lang="en-US" sz="3600" b="1" dirty="0"/>
              <a:t>Merge Sort</a:t>
            </a:r>
            <a:r>
              <a:rPr lang="en-US" sz="3600" dirty="0"/>
              <a:t> preferred over </a:t>
            </a:r>
            <a:r>
              <a:rPr lang="en-US" sz="3600" b="1" dirty="0"/>
              <a:t>Quick Sort</a:t>
            </a:r>
            <a:r>
              <a:rPr lang="en-US" sz="3600" dirty="0"/>
              <a:t> when sorting </a:t>
            </a:r>
            <a:r>
              <a:rPr lang="en-US" sz="3600" b="1" dirty="0"/>
              <a:t>linked lists</a:t>
            </a:r>
            <a:r>
              <a:rPr lang="en-US" sz="3600" dirty="0"/>
              <a:t>?</a:t>
            </a:r>
            <a:endParaRPr lang="en-EG" sz="3600" dirty="0"/>
          </a:p>
        </p:txBody>
      </p:sp>
    </p:spTree>
    <p:extLst>
      <p:ext uri="{BB962C8B-B14F-4D97-AF65-F5344CB8AC3E}">
        <p14:creationId xmlns:p14="http://schemas.microsoft.com/office/powerpoint/2010/main" val="5397996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EAE157-9564-79AF-F817-B7A32AF64C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B6C0F-6A67-1A42-3F11-BC88BAB73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EG" dirty="0"/>
              <a:t>Answer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C4CEA8-ECCD-B030-F5CD-C261C202F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Merge Sort</a:t>
            </a:r>
            <a:r>
              <a:rPr lang="en-US" dirty="0"/>
              <a:t> is preferred because:</a:t>
            </a:r>
          </a:p>
          <a:p>
            <a:pPr lvl="1"/>
            <a:r>
              <a:rPr lang="en-US" dirty="0"/>
              <a:t>Linked lists have </a:t>
            </a:r>
            <a:r>
              <a:rPr lang="en-US" b="1" dirty="0"/>
              <a:t>no random access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Merge Sort splits &amp; merges in </a:t>
            </a:r>
            <a:r>
              <a:rPr lang="en-US" b="1" dirty="0"/>
              <a:t>O(1) extra space</a:t>
            </a:r>
            <a:r>
              <a:rPr lang="en-US" dirty="0"/>
              <a:t> using pointers.</a:t>
            </a:r>
          </a:p>
          <a:p>
            <a:r>
              <a:rPr lang="en-US" b="1" dirty="0"/>
              <a:t>Quick Sort needs random access</a:t>
            </a:r>
            <a:r>
              <a:rPr lang="en-US" dirty="0"/>
              <a:t> for partitioning—inefficient for linked lists.</a:t>
            </a:r>
          </a:p>
        </p:txBody>
      </p:sp>
    </p:spTree>
    <p:extLst>
      <p:ext uri="{BB962C8B-B14F-4D97-AF65-F5344CB8AC3E}">
        <p14:creationId xmlns:p14="http://schemas.microsoft.com/office/powerpoint/2010/main" val="7071422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369F32-C20C-3F43-86BC-E4978F1648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EE6B50-2C36-1ED0-BE46-D69F9188EE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Kth Largest Element (</a:t>
            </a:r>
            <a:r>
              <a:rPr lang="en-US" dirty="0" err="1"/>
              <a:t>LeetCode</a:t>
            </a:r>
            <a:r>
              <a:rPr lang="en-US" dirty="0"/>
              <a:t> 215)</a:t>
            </a:r>
            <a:endParaRPr lang="en-E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11A988-3EA0-E0DE-2717-0B4BD61022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Given an integer array </a:t>
            </a:r>
            <a:r>
              <a:rPr lang="en-US" dirty="0" err="1"/>
              <a:t>nums</a:t>
            </a:r>
            <a:r>
              <a:rPr lang="en-US" dirty="0"/>
              <a:t> and an integer k, return the </a:t>
            </a:r>
            <a:r>
              <a:rPr lang="en-US" b="1" dirty="0"/>
              <a:t>kth largest element</a:t>
            </a:r>
            <a:r>
              <a:rPr lang="en-US" dirty="0"/>
              <a:t> in the array. The kth largest element is the element that would be in position </a:t>
            </a:r>
            <a:r>
              <a:rPr lang="en-US" dirty="0" err="1"/>
              <a:t>len</a:t>
            </a:r>
            <a:r>
              <a:rPr lang="en-US" dirty="0"/>
              <a:t>(</a:t>
            </a:r>
            <a:r>
              <a:rPr lang="en-US" dirty="0" err="1"/>
              <a:t>nums</a:t>
            </a:r>
            <a:r>
              <a:rPr lang="en-US" dirty="0"/>
              <a:t>) - k if the array were sorted in </a:t>
            </a:r>
            <a:r>
              <a:rPr lang="en-US" b="1" dirty="0"/>
              <a:t>descending order</a:t>
            </a:r>
            <a:r>
              <a:rPr lang="en-US" dirty="0"/>
              <a:t>.</a:t>
            </a:r>
          </a:p>
          <a:p>
            <a:r>
              <a:rPr lang="en-US" b="1" dirty="0"/>
              <a:t>Example:</a:t>
            </a:r>
            <a:endParaRPr lang="en-US" dirty="0"/>
          </a:p>
          <a:p>
            <a:pPr lvl="1"/>
            <a:r>
              <a:rPr lang="en-US" b="1" dirty="0"/>
              <a:t>Input 1:</a:t>
            </a:r>
            <a:r>
              <a:rPr lang="en-US" dirty="0"/>
              <a:t> </a:t>
            </a:r>
            <a:r>
              <a:rPr lang="en-US" dirty="0" err="1"/>
              <a:t>nums</a:t>
            </a:r>
            <a:r>
              <a:rPr lang="en-US" dirty="0"/>
              <a:t> = [3,2,1,5,6,4], k = 2</a:t>
            </a:r>
          </a:p>
          <a:p>
            <a:pPr lvl="1"/>
            <a:r>
              <a:rPr lang="en-US" b="1" dirty="0"/>
              <a:t>Output 1:</a:t>
            </a:r>
            <a:r>
              <a:rPr lang="en-US" dirty="0"/>
              <a:t> 5</a:t>
            </a:r>
          </a:p>
          <a:p>
            <a:pPr lvl="1"/>
            <a:r>
              <a:rPr lang="en-US" b="1" dirty="0"/>
              <a:t>Input 2:</a:t>
            </a:r>
            <a:r>
              <a:rPr lang="en-US" dirty="0"/>
              <a:t> </a:t>
            </a:r>
            <a:r>
              <a:rPr lang="en-US" dirty="0" err="1"/>
              <a:t>nums</a:t>
            </a:r>
            <a:r>
              <a:rPr lang="en-US" dirty="0"/>
              <a:t> = [3,2,3,1,2,4,5,5,6], k = 4</a:t>
            </a:r>
          </a:p>
          <a:p>
            <a:pPr lvl="1"/>
            <a:r>
              <a:rPr lang="en-US" b="1" dirty="0"/>
              <a:t>Output 2:</a:t>
            </a:r>
            <a:r>
              <a:rPr lang="en-US" dirty="0"/>
              <a:t> 4</a:t>
            </a:r>
          </a:p>
          <a:p>
            <a:endParaRPr lang="en-EG" dirty="0"/>
          </a:p>
        </p:txBody>
      </p:sp>
    </p:spTree>
    <p:extLst>
      <p:ext uri="{BB962C8B-B14F-4D97-AF65-F5344CB8AC3E}">
        <p14:creationId xmlns:p14="http://schemas.microsoft.com/office/powerpoint/2010/main" val="28053443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D1E77-7FFB-7512-4B10-F151CC8C2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EG" dirty="0"/>
              <a:t>Bubble Sort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3301E2-8A7F-6D1A-AC13-AF91A25008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Approach:</a:t>
            </a:r>
          </a:p>
          <a:p>
            <a:pPr lvl="1"/>
            <a:r>
              <a:rPr lang="en-US" dirty="0"/>
              <a:t>Compare adjacent elements and swap if they are in the wrong order.</a:t>
            </a:r>
          </a:p>
          <a:p>
            <a:pPr lvl="1"/>
            <a:r>
              <a:rPr lang="en-US" dirty="0"/>
              <a:t>Repeat until the list is sorted.</a:t>
            </a:r>
          </a:p>
          <a:p>
            <a:r>
              <a:rPr lang="en-US" dirty="0"/>
              <a:t>Time Complexity:</a:t>
            </a:r>
          </a:p>
          <a:p>
            <a:pPr lvl="1"/>
            <a:r>
              <a:rPr lang="en-US" dirty="0"/>
              <a:t>Best Case: O(n) (already sorted)</a:t>
            </a:r>
          </a:p>
          <a:p>
            <a:pPr lvl="1"/>
            <a:r>
              <a:rPr lang="en-US" dirty="0"/>
              <a:t>Average Case: O(n²)</a:t>
            </a:r>
          </a:p>
          <a:p>
            <a:pPr lvl="1"/>
            <a:r>
              <a:rPr lang="en-US" dirty="0"/>
              <a:t>Worst Case: O(n²)</a:t>
            </a:r>
          </a:p>
          <a:p>
            <a:r>
              <a:rPr lang="en-US" dirty="0"/>
              <a:t>Space Complexity: O(1) (in-place sorting)</a:t>
            </a:r>
          </a:p>
          <a:p>
            <a:endParaRPr lang="en-EG" dirty="0"/>
          </a:p>
        </p:txBody>
      </p:sp>
    </p:spTree>
    <p:extLst>
      <p:ext uri="{BB962C8B-B14F-4D97-AF65-F5344CB8AC3E}">
        <p14:creationId xmlns:p14="http://schemas.microsoft.com/office/powerpoint/2010/main" val="35819192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0329B9-A48A-1B11-48AD-EE4A4D6C39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F3D76E-2398-5078-CFA3-00A9D0A9B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 1: Full Sort</a:t>
            </a:r>
            <a:endParaRPr lang="en-E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41E003-E635-E2E5-A37F-A287887CA5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Sort array in descending order.</a:t>
            </a:r>
          </a:p>
          <a:p>
            <a:r>
              <a:rPr lang="en-US" dirty="0"/>
              <a:t>Return </a:t>
            </a:r>
            <a:r>
              <a:rPr lang="en-US" dirty="0" err="1"/>
              <a:t>nums</a:t>
            </a:r>
            <a:r>
              <a:rPr lang="en-US"/>
              <a:t>[k-1].</a:t>
            </a:r>
            <a:endParaRPr lang="en-US" dirty="0"/>
          </a:p>
          <a:p>
            <a:r>
              <a:rPr lang="en-US" dirty="0"/>
              <a:t>Easy but </a:t>
            </a:r>
            <a:r>
              <a:rPr lang="en-US" b="1" dirty="0"/>
              <a:t>O(n log n)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632029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EAFDFF-8A43-53CD-5884-69D55AF7CB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8A0B0B-EF86-8A2D-7488-146991FD1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 2: Min Heap</a:t>
            </a:r>
            <a:endParaRPr lang="en-E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4AB467-2C3D-B637-BB16-776DD98F78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Build a </a:t>
            </a:r>
            <a:r>
              <a:rPr lang="en-US" b="1" dirty="0"/>
              <a:t>min-heap of size k</a:t>
            </a:r>
            <a:r>
              <a:rPr lang="en-US" dirty="0"/>
              <a:t>. Push each element:</a:t>
            </a:r>
          </a:p>
          <a:p>
            <a:r>
              <a:rPr lang="en-US" dirty="0"/>
              <a:t>If heap &gt; k, pop smallest. The top of heap is the </a:t>
            </a:r>
            <a:r>
              <a:rPr lang="en-US" b="1" dirty="0"/>
              <a:t>kth largest</a:t>
            </a:r>
            <a:r>
              <a:rPr lang="en-US" dirty="0"/>
              <a:t>.</a:t>
            </a:r>
          </a:p>
          <a:p>
            <a:r>
              <a:rPr lang="en-US" dirty="0"/>
              <a:t>Time: </a:t>
            </a:r>
            <a:r>
              <a:rPr lang="en-US" b="1" dirty="0"/>
              <a:t>O(n log k)</a:t>
            </a:r>
            <a:r>
              <a:rPr lang="en-US" dirty="0"/>
              <a:t>.</a:t>
            </a:r>
            <a:br>
              <a:rPr lang="en-US" dirty="0"/>
            </a:br>
            <a:r>
              <a:rPr lang="en-US" dirty="0"/>
              <a:t>Space: </a:t>
            </a:r>
            <a:r>
              <a:rPr lang="en-US" b="1" dirty="0"/>
              <a:t>O(k)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237088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DA2537-D147-8A7D-54CA-232C08995F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FB247E-0265-8139-EB57-CC6B0048CB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Median of 2d Array</a:t>
            </a:r>
            <a:endParaRPr lang="en-E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D4F841-0D54-402D-138F-66B4ED5B9D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Given a 2D array of integers, find its median value.</a:t>
            </a:r>
            <a:endParaRPr lang="en-EG" dirty="0"/>
          </a:p>
          <a:p>
            <a:r>
              <a:rPr lang="en-US" dirty="0"/>
              <a:t>Example:</a:t>
            </a:r>
          </a:p>
          <a:p>
            <a:pPr lvl="1"/>
            <a:r>
              <a:rPr lang="en-US" sz="2800" dirty="0"/>
              <a:t>Input:   1    6    5</a:t>
            </a:r>
          </a:p>
          <a:p>
            <a:pPr marL="457200" lvl="1" indent="0">
              <a:buNone/>
            </a:pPr>
            <a:r>
              <a:rPr lang="en-US" sz="2800" dirty="0"/>
              <a:t>                 2    4    6</a:t>
            </a:r>
          </a:p>
          <a:p>
            <a:pPr marL="457200" lvl="1" indent="0">
              <a:buNone/>
            </a:pPr>
            <a:r>
              <a:rPr lang="en-US" sz="2800" dirty="0"/>
              <a:t>                 7   22   9</a:t>
            </a:r>
          </a:p>
          <a:p>
            <a:pPr lvl="1"/>
            <a:r>
              <a:rPr lang="en-US" sz="2800" dirty="0"/>
              <a:t>Output: 6</a:t>
            </a:r>
            <a:endParaRPr lang="en-EG" sz="2800" dirty="0"/>
          </a:p>
        </p:txBody>
      </p:sp>
    </p:spTree>
    <p:extLst>
      <p:ext uri="{BB962C8B-B14F-4D97-AF65-F5344CB8AC3E}">
        <p14:creationId xmlns:p14="http://schemas.microsoft.com/office/powerpoint/2010/main" val="18709672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C1DABD-22D7-E492-A408-A6086679DB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BF6C84-3EC9-5B75-6FFF-44A2343DE2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Median of 2d Array</a:t>
            </a:r>
            <a:endParaRPr lang="en-E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1F0651-373F-D6FE-5952-E1DDF5BE20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Solution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Flatten the 2d array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Sort the array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Locate the median</a:t>
            </a:r>
          </a:p>
          <a:p>
            <a:pPr marL="0" indent="0">
              <a:buNone/>
            </a:pPr>
            <a:r>
              <a:rPr lang="en-US" b="1" dirty="0"/>
              <a:t>Complexity</a:t>
            </a:r>
          </a:p>
          <a:p>
            <a:pPr lvl="1"/>
            <a:r>
              <a:rPr lang="en-US" b="1" dirty="0"/>
              <a:t>Time</a:t>
            </a:r>
            <a:r>
              <a:rPr lang="en-US" dirty="0"/>
              <a:t>: O((m*n)log(m*n))</a:t>
            </a:r>
          </a:p>
          <a:p>
            <a:pPr lvl="1"/>
            <a:r>
              <a:rPr lang="en-US" b="1" dirty="0"/>
              <a:t>Space</a:t>
            </a:r>
            <a:r>
              <a:rPr lang="en-US" dirty="0"/>
              <a:t>: O(m*n)</a:t>
            </a:r>
          </a:p>
        </p:txBody>
      </p:sp>
    </p:spTree>
    <p:extLst>
      <p:ext uri="{BB962C8B-B14F-4D97-AF65-F5344CB8AC3E}">
        <p14:creationId xmlns:p14="http://schemas.microsoft.com/office/powerpoint/2010/main" val="28083379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D26821-F135-2310-80BC-7301230ABA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B1A2D7-37DC-BF5A-05E5-A30D89D2B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Median of 2d Array II</a:t>
            </a:r>
            <a:endParaRPr lang="en-E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8CEDE4-3F5B-1319-72EA-737A920561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Given a 2D array of integers with sorted rows, find its median value.</a:t>
            </a:r>
            <a:endParaRPr lang="en-EG" dirty="0"/>
          </a:p>
          <a:p>
            <a:r>
              <a:rPr lang="en-US" b="1" dirty="0"/>
              <a:t>Example</a:t>
            </a:r>
            <a:r>
              <a:rPr lang="en-US" dirty="0"/>
              <a:t>:</a:t>
            </a:r>
          </a:p>
          <a:p>
            <a:pPr lvl="1"/>
            <a:r>
              <a:rPr lang="en-US" sz="2800" b="1" dirty="0"/>
              <a:t>Input</a:t>
            </a:r>
            <a:r>
              <a:rPr lang="en-US" sz="2800" dirty="0"/>
              <a:t>:   1    3    5</a:t>
            </a:r>
          </a:p>
          <a:p>
            <a:pPr marL="457200" lvl="1" indent="0">
              <a:buNone/>
            </a:pPr>
            <a:r>
              <a:rPr lang="en-US" sz="2800" dirty="0"/>
              <a:t>                 3    6    8</a:t>
            </a:r>
          </a:p>
          <a:p>
            <a:pPr marL="457200" lvl="1" indent="0">
              <a:buNone/>
            </a:pPr>
            <a:r>
              <a:rPr lang="en-US" sz="2800" dirty="0"/>
              <a:t>                 2    6    9</a:t>
            </a:r>
          </a:p>
          <a:p>
            <a:pPr lvl="1"/>
            <a:r>
              <a:rPr lang="en-US" sz="2800" b="1" dirty="0"/>
              <a:t>Output</a:t>
            </a:r>
            <a:r>
              <a:rPr lang="en-US" sz="2800" dirty="0"/>
              <a:t>: 6</a:t>
            </a:r>
            <a:endParaRPr lang="en-EG" sz="2800" dirty="0"/>
          </a:p>
        </p:txBody>
      </p:sp>
    </p:spTree>
    <p:extLst>
      <p:ext uri="{BB962C8B-B14F-4D97-AF65-F5344CB8AC3E}">
        <p14:creationId xmlns:p14="http://schemas.microsoft.com/office/powerpoint/2010/main" val="18056353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B325E7-6CAA-7732-8285-29FCD0E95F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A11E9C-C656-B5A5-4DF8-19B507FE7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Median of 2d Array II – Approach 1</a:t>
            </a:r>
            <a:endParaRPr lang="en-E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DAA58C-E9E1-BE56-333A-E82D3E6B61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EG" b="1" dirty="0"/>
              <a:t>Solution</a:t>
            </a:r>
          </a:p>
          <a:p>
            <a:pPr lvl="1"/>
            <a:r>
              <a:rPr lang="en-EG" dirty="0"/>
              <a:t>Use Min-Heap</a:t>
            </a:r>
          </a:p>
          <a:p>
            <a:pPr lvl="1"/>
            <a:r>
              <a:rPr lang="en-US" dirty="0"/>
              <a:t>Start by inserting the first element of each row into the heap </a:t>
            </a:r>
          </a:p>
          <a:p>
            <a:pPr lvl="1"/>
            <a:r>
              <a:rPr lang="en-US" dirty="0"/>
              <a:t>Repeatedly extract the smallest element and push the next element from the same row</a:t>
            </a:r>
          </a:p>
          <a:p>
            <a:pPr lvl="1"/>
            <a:r>
              <a:rPr lang="en-US" dirty="0"/>
              <a:t>This continues until reaching the median position</a:t>
            </a:r>
          </a:p>
          <a:p>
            <a:r>
              <a:rPr lang="en-US" b="1" dirty="0"/>
              <a:t>Complexity</a:t>
            </a:r>
          </a:p>
          <a:p>
            <a:pPr lvl="1"/>
            <a:r>
              <a:rPr lang="en-US" b="1" dirty="0"/>
              <a:t>Time</a:t>
            </a:r>
            <a:r>
              <a:rPr lang="en-US" dirty="0"/>
              <a:t>: O(n*m*log(n)) since we are going to insert and remove the top element in priority queue (n × m) / 2 times</a:t>
            </a:r>
          </a:p>
          <a:p>
            <a:pPr lvl="1"/>
            <a:r>
              <a:rPr lang="en-US" b="1" dirty="0"/>
              <a:t>Space</a:t>
            </a:r>
            <a:r>
              <a:rPr lang="en-US" dirty="0"/>
              <a:t>: O(n)</a:t>
            </a:r>
            <a:endParaRPr lang="en-EG" dirty="0"/>
          </a:p>
        </p:txBody>
      </p:sp>
    </p:spTree>
    <p:extLst>
      <p:ext uri="{BB962C8B-B14F-4D97-AF65-F5344CB8AC3E}">
        <p14:creationId xmlns:p14="http://schemas.microsoft.com/office/powerpoint/2010/main" val="42804681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D51524-9198-B936-90A6-4E7199B0B6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F8988A-0135-F57E-8BA4-8278DB15C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Median of 2d Array II – Approach 2</a:t>
            </a:r>
            <a:endParaRPr lang="en-E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854F3E-A5CA-1F5C-9679-8D3A37629D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EG" b="1" dirty="0"/>
              <a:t>Solution</a:t>
            </a:r>
          </a:p>
          <a:p>
            <a:pPr lvl="1"/>
            <a:r>
              <a:rPr lang="en-US" dirty="0"/>
              <a:t>Use binary search across the value range (from the minimum element to the maximum element in the matrix).</a:t>
            </a:r>
          </a:p>
          <a:p>
            <a:pPr lvl="1"/>
            <a:r>
              <a:rPr lang="en-US" dirty="0"/>
              <a:t>For each guess (mid value), count how many elements in the matrix are less than or equal to mid using binary search on each row.</a:t>
            </a:r>
          </a:p>
          <a:p>
            <a:pPr lvl="1"/>
            <a:r>
              <a:rPr lang="en-US" dirty="0"/>
              <a:t>Narrow the search range until finding the smallest value for which the count is at least half the total elements plus one (the median’s position)</a:t>
            </a:r>
          </a:p>
          <a:p>
            <a:r>
              <a:rPr lang="en-US" b="1" dirty="0"/>
              <a:t>Complexity</a:t>
            </a:r>
          </a:p>
          <a:p>
            <a:pPr lvl="1"/>
            <a:r>
              <a:rPr lang="en-US" b="1" dirty="0"/>
              <a:t>Time</a:t>
            </a:r>
            <a:r>
              <a:rPr lang="en-US" dirty="0"/>
              <a:t>: O(n*log(m)*log(</a:t>
            </a:r>
            <a:r>
              <a:rPr lang="en-US" dirty="0" err="1"/>
              <a:t>maxVal</a:t>
            </a:r>
            <a:r>
              <a:rPr lang="en-US" dirty="0"/>
              <a:t> -</a:t>
            </a:r>
            <a:r>
              <a:rPr lang="en-US" dirty="0" err="1"/>
              <a:t>minVal</a:t>
            </a:r>
            <a:r>
              <a:rPr lang="en-US" dirty="0"/>
              <a:t>))</a:t>
            </a:r>
          </a:p>
          <a:p>
            <a:pPr lvl="1"/>
            <a:r>
              <a:rPr lang="en-US" b="1" dirty="0"/>
              <a:t>Space</a:t>
            </a:r>
            <a:r>
              <a:rPr lang="en-US" dirty="0"/>
              <a:t>: O(1)</a:t>
            </a:r>
            <a:endParaRPr lang="en-EG" dirty="0"/>
          </a:p>
        </p:txBody>
      </p:sp>
    </p:spTree>
    <p:extLst>
      <p:ext uri="{BB962C8B-B14F-4D97-AF65-F5344CB8AC3E}">
        <p14:creationId xmlns:p14="http://schemas.microsoft.com/office/powerpoint/2010/main" val="30249087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B1AD25-03AA-FC85-E1C7-D703BA8BBE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50284A-DFBF-CE02-DF5F-5BC8C97AD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Clone linked list with random pointer</a:t>
            </a:r>
            <a:endParaRPr lang="en-E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1107B3-C039-F0D1-CCA0-536080767F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Given a linked list where each node has two pointers:</a:t>
            </a:r>
          </a:p>
          <a:p>
            <a:pPr lvl="1"/>
            <a:r>
              <a:rPr lang="en-US" dirty="0"/>
              <a:t>next: (points to the next node)</a:t>
            </a:r>
          </a:p>
          <a:p>
            <a:pPr lvl="1"/>
            <a:r>
              <a:rPr lang="en-US" dirty="0"/>
              <a:t>random: (points to any node in the list or null)</a:t>
            </a:r>
          </a:p>
          <a:p>
            <a:pPr marL="0" indent="0">
              <a:buNone/>
            </a:pPr>
            <a:r>
              <a:rPr lang="en-US" dirty="0"/>
              <a:t>Create an exact deep copy of the list (cloned nodes and exact same random and next structure).</a:t>
            </a:r>
            <a:endParaRPr lang="en-E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9508A8-D90A-644D-37B6-5F447F81F0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478" y="4001294"/>
            <a:ext cx="11811044" cy="2399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6113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459FD3-39EB-CCA8-CDB2-5B00C3C786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EC8505-AD7E-5D91-6EAB-7231DE331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Clone linked list with random pointer – Approach 1</a:t>
            </a:r>
            <a:endParaRPr lang="en-EG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309776-F7C5-3A75-2DA8-2ED938DCD4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0598"/>
            <a:ext cx="10515600" cy="5235879"/>
          </a:xfrm>
        </p:spPr>
        <p:txBody>
          <a:bodyPr>
            <a:normAutofit/>
          </a:bodyPr>
          <a:lstStyle/>
          <a:p>
            <a:pPr fontAlgn="base"/>
            <a:r>
              <a:rPr lang="en-US" b="1" dirty="0"/>
              <a:t>Solution</a:t>
            </a:r>
          </a:p>
          <a:p>
            <a:pPr lvl="1" fontAlgn="base"/>
            <a:r>
              <a:rPr lang="en-US" dirty="0"/>
              <a:t>Create a hash table, say </a:t>
            </a:r>
            <a:r>
              <a:rPr lang="en-US" b="1" dirty="0" err="1"/>
              <a:t>mp</a:t>
            </a:r>
            <a:r>
              <a:rPr lang="en-US" dirty="0"/>
              <a:t> to store the new nodes corresponding to their original nodes.</a:t>
            </a:r>
          </a:p>
          <a:p>
            <a:pPr lvl="1" fontAlgn="base"/>
            <a:r>
              <a:rPr lang="en-US" dirty="0"/>
              <a:t>Traverse the original linked list and for every node, say </a:t>
            </a:r>
            <a:r>
              <a:rPr lang="en-US" b="1" dirty="0" err="1"/>
              <a:t>curr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=&gt; Create a new node corresponding to </a:t>
            </a:r>
            <a:r>
              <a:rPr lang="en-US" dirty="0" err="1"/>
              <a:t>curr</a:t>
            </a:r>
            <a:r>
              <a:rPr lang="en-US" dirty="0"/>
              <a:t> and push them into a hash table, </a:t>
            </a:r>
            <a:r>
              <a:rPr lang="en-US" b="1" dirty="0" err="1"/>
              <a:t>mp</a:t>
            </a:r>
            <a:r>
              <a:rPr lang="en-US" b="1" dirty="0"/>
              <a:t>[</a:t>
            </a:r>
            <a:r>
              <a:rPr lang="en-US" b="1" dirty="0" err="1"/>
              <a:t>curr</a:t>
            </a:r>
            <a:r>
              <a:rPr lang="en-US" b="1" dirty="0"/>
              <a:t>] = new Node()</a:t>
            </a:r>
            <a:r>
              <a:rPr lang="en-US" dirty="0"/>
              <a:t>.</a:t>
            </a:r>
          </a:p>
          <a:p>
            <a:pPr lvl="1" fontAlgn="base"/>
            <a:r>
              <a:rPr lang="en-US" dirty="0"/>
              <a:t>Again traverse the original linked list to update the next and random pointer of each new node, </a:t>
            </a:r>
            <a:r>
              <a:rPr lang="en-US" b="1" dirty="0" err="1"/>
              <a:t>mp</a:t>
            </a:r>
            <a:r>
              <a:rPr lang="en-US" b="1" dirty="0"/>
              <a:t>[</a:t>
            </a:r>
            <a:r>
              <a:rPr lang="en-US" b="1" dirty="0" err="1"/>
              <a:t>curr</a:t>
            </a:r>
            <a:r>
              <a:rPr lang="en-US" b="1" dirty="0"/>
              <a:t>]-&gt;next = </a:t>
            </a:r>
            <a:r>
              <a:rPr lang="en-US" b="1" dirty="0" err="1"/>
              <a:t>mp</a:t>
            </a:r>
            <a:r>
              <a:rPr lang="en-US" b="1" dirty="0"/>
              <a:t>[</a:t>
            </a:r>
            <a:r>
              <a:rPr lang="en-US" b="1" dirty="0" err="1"/>
              <a:t>curr</a:t>
            </a:r>
            <a:r>
              <a:rPr lang="en-US" b="1" dirty="0"/>
              <a:t>-&gt;next]</a:t>
            </a:r>
            <a:r>
              <a:rPr lang="en-US" dirty="0"/>
              <a:t> and </a:t>
            </a:r>
            <a:r>
              <a:rPr lang="en-US" b="1" dirty="0" err="1"/>
              <a:t>mp</a:t>
            </a:r>
            <a:r>
              <a:rPr lang="en-US" b="1" dirty="0"/>
              <a:t>[</a:t>
            </a:r>
            <a:r>
              <a:rPr lang="en-US" b="1" dirty="0" err="1"/>
              <a:t>curr</a:t>
            </a:r>
            <a:r>
              <a:rPr lang="en-US" b="1" dirty="0"/>
              <a:t>]-&gt;random = </a:t>
            </a:r>
            <a:r>
              <a:rPr lang="en-US" b="1" dirty="0" err="1"/>
              <a:t>mp</a:t>
            </a:r>
            <a:r>
              <a:rPr lang="en-US" b="1" dirty="0"/>
              <a:t>[</a:t>
            </a:r>
            <a:r>
              <a:rPr lang="en-US" b="1" dirty="0" err="1"/>
              <a:t>curr</a:t>
            </a:r>
            <a:r>
              <a:rPr lang="en-US" b="1" dirty="0"/>
              <a:t>-&gt;random]</a:t>
            </a:r>
            <a:r>
              <a:rPr lang="en-US" dirty="0"/>
              <a:t>.</a:t>
            </a:r>
          </a:p>
          <a:p>
            <a:pPr lvl="1" fontAlgn="base"/>
            <a:r>
              <a:rPr lang="en-US" dirty="0"/>
              <a:t>Return </a:t>
            </a:r>
            <a:r>
              <a:rPr lang="en-US" b="1" dirty="0" err="1"/>
              <a:t>mp</a:t>
            </a:r>
            <a:r>
              <a:rPr lang="en-US" b="1" dirty="0"/>
              <a:t>[head]</a:t>
            </a:r>
            <a:r>
              <a:rPr lang="en-US" dirty="0"/>
              <a:t> as the head of the cloned linked list.</a:t>
            </a:r>
          </a:p>
          <a:p>
            <a:pPr fontAlgn="base"/>
            <a:r>
              <a:rPr lang="en-US" b="1" dirty="0"/>
              <a:t>Complexity</a:t>
            </a:r>
            <a:r>
              <a:rPr lang="en-US" dirty="0"/>
              <a:t>:</a:t>
            </a:r>
          </a:p>
          <a:p>
            <a:pPr lvl="1" fontAlgn="base"/>
            <a:r>
              <a:rPr lang="en-US" b="1" dirty="0"/>
              <a:t>Time</a:t>
            </a:r>
            <a:r>
              <a:rPr lang="en-US" dirty="0"/>
              <a:t>: O(2n)</a:t>
            </a:r>
          </a:p>
          <a:p>
            <a:pPr lvl="1" fontAlgn="base"/>
            <a:r>
              <a:rPr lang="en-US" b="1" dirty="0"/>
              <a:t>Space: </a:t>
            </a:r>
            <a:r>
              <a:rPr lang="en-US" dirty="0"/>
              <a:t>O(n)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97066473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E304CC-1074-6F1F-9658-20991E281F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D9B984-80E5-9CFF-D0A5-B2D83D46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Clone linked list with random pointer – Approach 2</a:t>
            </a:r>
            <a:endParaRPr lang="en-EG" sz="40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49FDD4F-73CC-6E03-7AAE-4E4D4A4255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0598"/>
            <a:ext cx="10515600" cy="5235879"/>
          </a:xfrm>
        </p:spPr>
        <p:txBody>
          <a:bodyPr>
            <a:normAutofit/>
          </a:bodyPr>
          <a:lstStyle/>
          <a:p>
            <a:pPr fontAlgn="base"/>
            <a:r>
              <a:rPr lang="en-US" b="1" dirty="0"/>
              <a:t>Solution</a:t>
            </a:r>
          </a:p>
          <a:p>
            <a:pPr lvl="1"/>
            <a:r>
              <a:rPr lang="en-US" dirty="0"/>
              <a:t>Iterate the original list and duplicate each node. The duplicate</a:t>
            </a:r>
            <a:br>
              <a:rPr lang="en-US" dirty="0"/>
            </a:br>
            <a:r>
              <a:rPr lang="en-US" dirty="0"/>
              <a:t>of each node follows its original immediately.</a:t>
            </a:r>
          </a:p>
          <a:p>
            <a:pPr lvl="1"/>
            <a:r>
              <a:rPr lang="en-US" dirty="0"/>
              <a:t>Iterate the new list and assign the random pointer for each</a:t>
            </a:r>
            <a:br>
              <a:rPr lang="en-US" dirty="0"/>
            </a:br>
            <a:r>
              <a:rPr lang="en-US" dirty="0"/>
              <a:t>duplicated node.</a:t>
            </a:r>
          </a:p>
          <a:p>
            <a:pPr lvl="1"/>
            <a:r>
              <a:rPr lang="en-US" dirty="0"/>
              <a:t>Restore the original list and extract the duplicated nodes.</a:t>
            </a:r>
          </a:p>
          <a:p>
            <a:pPr fontAlgn="base"/>
            <a:r>
              <a:rPr lang="en-US" b="1" dirty="0"/>
              <a:t>Complexity</a:t>
            </a:r>
            <a:r>
              <a:rPr lang="en-US" dirty="0"/>
              <a:t>:</a:t>
            </a:r>
          </a:p>
          <a:p>
            <a:pPr lvl="1" fontAlgn="base"/>
            <a:r>
              <a:rPr lang="en-US" b="1" dirty="0"/>
              <a:t>Time</a:t>
            </a:r>
            <a:r>
              <a:rPr lang="en-US" dirty="0"/>
              <a:t>: O(3n)</a:t>
            </a:r>
          </a:p>
          <a:p>
            <a:pPr lvl="1" fontAlgn="base"/>
            <a:r>
              <a:rPr lang="en-US" b="1" dirty="0"/>
              <a:t>Space: </a:t>
            </a:r>
            <a:r>
              <a:rPr lang="en-US" dirty="0"/>
              <a:t>O(1)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6458952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A625A-BEB1-F36D-4901-DE26C00C4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EG" dirty="0"/>
              <a:t>Bubble Sort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C6A98F3-81AB-1327-3C03-ACE4BA3FF8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91016" y="1690688"/>
            <a:ext cx="9809967" cy="4621459"/>
          </a:xfrm>
        </p:spPr>
      </p:pic>
    </p:spTree>
    <p:extLst>
      <p:ext uri="{BB962C8B-B14F-4D97-AF65-F5344CB8AC3E}">
        <p14:creationId xmlns:p14="http://schemas.microsoft.com/office/powerpoint/2010/main" val="310653931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544314-923D-4776-5C4E-7ED9F31B60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file.webp">
            <a:extLst>
              <a:ext uri="{FF2B5EF4-FFF2-40B4-BE49-F238E27FC236}">
                <a16:creationId xmlns:a16="http://schemas.microsoft.com/office/drawing/2014/main" id="{78291877-00EF-5B0A-CAB9-3A24B6B62A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98279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E3205D-FE9E-8A40-78C4-7BEC2E705A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le.webp">
            <a:extLst>
              <a:ext uri="{FF2B5EF4-FFF2-40B4-BE49-F238E27FC236}">
                <a16:creationId xmlns:a16="http://schemas.microsoft.com/office/drawing/2014/main" id="{F1217B3D-638B-3BC0-A286-A89176F3F1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0999"/>
            <a:ext cx="12192000" cy="6096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21375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012696-1EC1-68D2-E669-F7D669F110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le.webp">
            <a:extLst>
              <a:ext uri="{FF2B5EF4-FFF2-40B4-BE49-F238E27FC236}">
                <a16:creationId xmlns:a16="http://schemas.microsoft.com/office/drawing/2014/main" id="{99D7938A-E5CD-10CF-F132-FCFF00D7E0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2042"/>
            <a:ext cx="12192000" cy="6096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61560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D6B766-09A8-2563-B4D4-8D062922DE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le.webp">
            <a:extLst>
              <a:ext uri="{FF2B5EF4-FFF2-40B4-BE49-F238E27FC236}">
                <a16:creationId xmlns:a16="http://schemas.microsoft.com/office/drawing/2014/main" id="{5CCE97DA-4F55-CFF6-EE9C-B099A34AFB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2042"/>
            <a:ext cx="12187825" cy="6093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48918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1629D7-08E9-B239-BF9D-031B2D97B8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le.webp">
            <a:extLst>
              <a:ext uri="{FF2B5EF4-FFF2-40B4-BE49-F238E27FC236}">
                <a16:creationId xmlns:a16="http://schemas.microsoft.com/office/drawing/2014/main" id="{F04DC13D-A340-25AF-F527-CC24A4D5D4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2042"/>
            <a:ext cx="12187825" cy="6093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16501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D141FB-1A5E-9AA6-3B7E-6DDE726CDB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le.webp">
            <a:extLst>
              <a:ext uri="{FF2B5EF4-FFF2-40B4-BE49-F238E27FC236}">
                <a16:creationId xmlns:a16="http://schemas.microsoft.com/office/drawing/2014/main" id="{25D04947-EAE7-2B45-6BA1-E6FB84BF7C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2042"/>
            <a:ext cx="12192000" cy="6096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23757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7DAFB1-95D6-681F-253E-30BEB51A7A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le.webp">
            <a:extLst>
              <a:ext uri="{FF2B5EF4-FFF2-40B4-BE49-F238E27FC236}">
                <a16:creationId xmlns:a16="http://schemas.microsoft.com/office/drawing/2014/main" id="{F8D97660-FFAC-C39D-4FB2-A62419454E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2042"/>
            <a:ext cx="12192000" cy="6096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68250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4F2DDE-19FF-6F6E-B000-67C6927897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le.webp">
            <a:extLst>
              <a:ext uri="{FF2B5EF4-FFF2-40B4-BE49-F238E27FC236}">
                <a16:creationId xmlns:a16="http://schemas.microsoft.com/office/drawing/2014/main" id="{F9D64470-2EE8-2D5A-7616-8854A7F523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2042"/>
            <a:ext cx="12192000" cy="6096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6854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A8D0F9-8962-C21E-248F-8A03356867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le.webp">
            <a:extLst>
              <a:ext uri="{FF2B5EF4-FFF2-40B4-BE49-F238E27FC236}">
                <a16:creationId xmlns:a16="http://schemas.microsoft.com/office/drawing/2014/main" id="{C8A196AB-A54B-9AE4-DCAB-C9CE318DD6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2042"/>
            <a:ext cx="12187825" cy="6093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43114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C42FA3-E08B-E044-4706-788743E432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le.webp">
            <a:extLst>
              <a:ext uri="{FF2B5EF4-FFF2-40B4-BE49-F238E27FC236}">
                <a16:creationId xmlns:a16="http://schemas.microsoft.com/office/drawing/2014/main" id="{69B02497-5C1D-0DCD-D0FD-68A6628AAD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2042"/>
            <a:ext cx="12187825" cy="6093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4944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B6E5E-991D-03C8-EE8C-2BA0E56BBD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EG" dirty="0"/>
              <a:t>Bubble Sort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323EB2A-DF87-F0F6-FB4D-3C969C82A6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7835" y="1690688"/>
            <a:ext cx="6758877" cy="4721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24668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931E20-3247-0FD9-AF4E-7D4337E590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le.webp">
            <a:extLst>
              <a:ext uri="{FF2B5EF4-FFF2-40B4-BE49-F238E27FC236}">
                <a16:creationId xmlns:a16="http://schemas.microsoft.com/office/drawing/2014/main" id="{11B4E99F-2701-D080-5B72-539041B8E5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2042"/>
            <a:ext cx="12192000" cy="6096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79292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4C62E0-6CE9-62A5-69BB-5FFAF0C375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le.webp">
            <a:extLst>
              <a:ext uri="{FF2B5EF4-FFF2-40B4-BE49-F238E27FC236}">
                <a16:creationId xmlns:a16="http://schemas.microsoft.com/office/drawing/2014/main" id="{1F15C81E-1583-861B-1926-005A41834D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2042"/>
            <a:ext cx="12192000" cy="6096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55969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270DFB-B0C1-E9FB-57A1-D4A551E0AE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E89E4E-6BDC-A865-73BD-9B99A31AD0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878904"/>
            <a:ext cx="9144000" cy="2044418"/>
          </a:xfrm>
        </p:spPr>
        <p:txBody>
          <a:bodyPr>
            <a:normAutofit/>
          </a:bodyPr>
          <a:lstStyle/>
          <a:p>
            <a:r>
              <a:rPr lang="en-EG" sz="7200" dirty="0"/>
              <a:t>Group Activity Time!</a:t>
            </a:r>
          </a:p>
        </p:txBody>
      </p:sp>
    </p:spTree>
    <p:extLst>
      <p:ext uri="{BB962C8B-B14F-4D97-AF65-F5344CB8AC3E}">
        <p14:creationId xmlns:p14="http://schemas.microsoft.com/office/powerpoint/2010/main" val="341237789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A09B98-CF1A-2E9C-2932-FDF00552C1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3B418B-B657-7A55-6BAB-79E3E617DB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954060"/>
            <a:ext cx="12367364" cy="1991638"/>
          </a:xfrm>
        </p:spPr>
        <p:txBody>
          <a:bodyPr>
            <a:normAutofit/>
          </a:bodyPr>
          <a:lstStyle/>
          <a:p>
            <a:r>
              <a:rPr lang="en-EG" dirty="0"/>
              <a:t>Design a hybrid sorting algorithm</a:t>
            </a:r>
          </a:p>
        </p:txBody>
      </p:sp>
    </p:spTree>
    <p:extLst>
      <p:ext uri="{BB962C8B-B14F-4D97-AF65-F5344CB8AC3E}">
        <p14:creationId xmlns:p14="http://schemas.microsoft.com/office/powerpoint/2010/main" val="17499103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192160-26F8-3710-C224-A595BF7916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EG" dirty="0"/>
              <a:t>Selection Sort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38B205-EDD0-A181-7B2A-423A592684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Approach:</a:t>
            </a:r>
          </a:p>
          <a:p>
            <a:pPr lvl="1"/>
            <a:r>
              <a:rPr lang="en-US" dirty="0"/>
              <a:t>Divide the list into sorted and unsorted parts.</a:t>
            </a:r>
          </a:p>
          <a:p>
            <a:pPr lvl="1"/>
            <a:r>
              <a:rPr lang="en-US" dirty="0"/>
              <a:t>Repeatedly select the smallest (or largest) element from the unsorted part and swap it with the first unsorted element.</a:t>
            </a:r>
          </a:p>
          <a:p>
            <a:r>
              <a:rPr lang="en-US" dirty="0"/>
              <a:t>Time Complexity:</a:t>
            </a:r>
          </a:p>
          <a:p>
            <a:pPr lvl="1"/>
            <a:r>
              <a:rPr lang="en-US" dirty="0"/>
              <a:t>Best Case: O(n²)</a:t>
            </a:r>
          </a:p>
          <a:p>
            <a:pPr lvl="1"/>
            <a:r>
              <a:rPr lang="en-US" dirty="0"/>
              <a:t>Average Case: O(n²)</a:t>
            </a:r>
          </a:p>
          <a:p>
            <a:pPr lvl="1"/>
            <a:r>
              <a:rPr lang="en-US" dirty="0"/>
              <a:t>Worst Case: O(n²)</a:t>
            </a:r>
          </a:p>
          <a:p>
            <a:r>
              <a:rPr lang="en-US" dirty="0"/>
              <a:t>Space Complexity: O(1) (in-place sorting)</a:t>
            </a:r>
          </a:p>
          <a:p>
            <a:endParaRPr lang="en-EG" dirty="0"/>
          </a:p>
        </p:txBody>
      </p:sp>
    </p:spTree>
    <p:extLst>
      <p:ext uri="{BB962C8B-B14F-4D97-AF65-F5344CB8AC3E}">
        <p14:creationId xmlns:p14="http://schemas.microsoft.com/office/powerpoint/2010/main" val="4376346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1003BE-42E4-E098-F1FD-BF7BA6259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EG" dirty="0"/>
              <a:t>Selection Sort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66EBC9F-BA93-53BA-D64B-A74799CD30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79886" y="1747357"/>
            <a:ext cx="7432227" cy="4199208"/>
          </a:xfrm>
        </p:spPr>
      </p:pic>
    </p:spTree>
    <p:extLst>
      <p:ext uri="{BB962C8B-B14F-4D97-AF65-F5344CB8AC3E}">
        <p14:creationId xmlns:p14="http://schemas.microsoft.com/office/powerpoint/2010/main" val="21360984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1103D3-5569-94AF-6A7C-E91874B53C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2D4DFF-F28A-A7CE-383B-FC07C7C0F8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EG" dirty="0"/>
              <a:t>Selection Sort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33017C-07CC-E4E5-C5B8-E8054DE07B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7747" y="1517945"/>
            <a:ext cx="5376506" cy="4882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9772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6C4500-3B26-0A58-42BA-B805EB6E6F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4BF2FB-AB4D-03A4-08AB-8BF132B543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EG" dirty="0"/>
              <a:t>Insertion Sort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1632DF-CFD2-DE08-146C-F73BED45B4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i="0" dirty="0">
                <a:effectLst/>
                <a:latin typeface="Inter"/>
              </a:rPr>
              <a:t>Approach:</a:t>
            </a:r>
          </a:p>
          <a:p>
            <a:pPr marL="742950" lvl="1" indent="-285750" algn="l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i="0" dirty="0">
                <a:effectLst/>
                <a:latin typeface="Inter"/>
              </a:rPr>
              <a:t>Build the sorted list one element at a time.</a:t>
            </a:r>
          </a:p>
          <a:p>
            <a:pPr marL="742950" lvl="1" indent="-285750" algn="l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i="0" dirty="0">
                <a:effectLst/>
                <a:latin typeface="Inter"/>
              </a:rPr>
              <a:t>Take each element and insert it into its correct position in the sorted part of the list.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i="0" dirty="0">
                <a:effectLst/>
                <a:latin typeface="Inter"/>
              </a:rPr>
              <a:t>Time Complexity:</a:t>
            </a:r>
          </a:p>
          <a:p>
            <a:pPr marL="742950" lvl="1" indent="-285750" algn="l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i="0" dirty="0">
                <a:effectLst/>
                <a:latin typeface="Inter"/>
              </a:rPr>
              <a:t>Best Case: O(n) (already sorted)</a:t>
            </a:r>
          </a:p>
          <a:p>
            <a:pPr marL="742950" lvl="1" indent="-285750" algn="l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i="0" dirty="0">
                <a:effectLst/>
                <a:latin typeface="Inter"/>
              </a:rPr>
              <a:t>Average Case: O(n²)</a:t>
            </a:r>
          </a:p>
          <a:p>
            <a:pPr marL="742950" lvl="1" indent="-285750" algn="l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i="0" dirty="0">
                <a:effectLst/>
                <a:latin typeface="Inter"/>
              </a:rPr>
              <a:t>Worst Case: O(n²)</a:t>
            </a:r>
          </a:p>
          <a:p>
            <a:pPr algn="l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i="0" dirty="0">
                <a:effectLst/>
                <a:latin typeface="Inter"/>
              </a:rPr>
              <a:t>Space Complexity: O(1) (in-place sorting)</a:t>
            </a:r>
          </a:p>
        </p:txBody>
      </p:sp>
    </p:spTree>
    <p:extLst>
      <p:ext uri="{BB962C8B-B14F-4D97-AF65-F5344CB8AC3E}">
        <p14:creationId xmlns:p14="http://schemas.microsoft.com/office/powerpoint/2010/main" val="17183864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31601</TotalTime>
  <Words>1449</Words>
  <Application>Microsoft Macintosh PowerPoint</Application>
  <PresentationFormat>Widescreen</PresentationFormat>
  <Paragraphs>172</Paragraphs>
  <Slides>53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8" baseType="lpstr">
      <vt:lpstr>Arial</vt:lpstr>
      <vt:lpstr>Calibri</vt:lpstr>
      <vt:lpstr>Calibri Light</vt:lpstr>
      <vt:lpstr>Inter</vt:lpstr>
      <vt:lpstr>Office Theme</vt:lpstr>
      <vt:lpstr>Sorting Algorithms</vt:lpstr>
      <vt:lpstr>Introduction to Sorting Algorithms</vt:lpstr>
      <vt:lpstr>Bubble Sort</vt:lpstr>
      <vt:lpstr>Bubble Sort</vt:lpstr>
      <vt:lpstr>Bubble Sort</vt:lpstr>
      <vt:lpstr>Selection Sort</vt:lpstr>
      <vt:lpstr>Selection Sort</vt:lpstr>
      <vt:lpstr>Selection Sort</vt:lpstr>
      <vt:lpstr>Insertion Sort</vt:lpstr>
      <vt:lpstr>Insertion Sort</vt:lpstr>
      <vt:lpstr>Insertion Sort</vt:lpstr>
      <vt:lpstr>Merge Sort</vt:lpstr>
      <vt:lpstr>Merge Sort</vt:lpstr>
      <vt:lpstr>Merge Sort</vt:lpstr>
      <vt:lpstr>Quick Sort</vt:lpstr>
      <vt:lpstr>Quick Sort</vt:lpstr>
      <vt:lpstr>Quick Sort</vt:lpstr>
      <vt:lpstr>Complexity Comaprison</vt:lpstr>
      <vt:lpstr>Complexity Comaprison</vt:lpstr>
      <vt:lpstr>Quiz Time!</vt:lpstr>
      <vt:lpstr>Q1) If an array is almost sorted, which algorithm is best to use? Why?</vt:lpstr>
      <vt:lpstr>Answer</vt:lpstr>
      <vt:lpstr>Q2) In Quick Sort, what happens if you always pick the first element as pivot, and the array is already sorted? What’s the time complexity?</vt:lpstr>
      <vt:lpstr>Answer</vt:lpstr>
      <vt:lpstr>Q4) If an array is reverse sorted, which algorithms will hit their worst-case performance, and which might not be affected much?</vt:lpstr>
      <vt:lpstr>Answer</vt:lpstr>
      <vt:lpstr>Q5) Why is Merge Sort preferred over Quick Sort when sorting linked lists?</vt:lpstr>
      <vt:lpstr>Answer</vt:lpstr>
      <vt:lpstr>Kth Largest Element (LeetCode 215)</vt:lpstr>
      <vt:lpstr>Approach 1: Full Sort</vt:lpstr>
      <vt:lpstr>Approach 2: Min Heap</vt:lpstr>
      <vt:lpstr>Median of 2d Array</vt:lpstr>
      <vt:lpstr>Median of 2d Array</vt:lpstr>
      <vt:lpstr>Median of 2d Array II</vt:lpstr>
      <vt:lpstr>Median of 2d Array II – Approach 1</vt:lpstr>
      <vt:lpstr>Median of 2d Array II – Approach 2</vt:lpstr>
      <vt:lpstr>Clone linked list with random pointer</vt:lpstr>
      <vt:lpstr>Clone linked list with random pointer – Approach 1</vt:lpstr>
      <vt:lpstr>Clone linked list with random pointer – Approach 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Group Activity Time!</vt:lpstr>
      <vt:lpstr>Design a hybrid sorting algorithm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Muhammad Abdulkariim</dc:creator>
  <cp:lastModifiedBy>Muhammad Abdulkariim</cp:lastModifiedBy>
  <cp:revision>5</cp:revision>
  <dcterms:created xsi:type="dcterms:W3CDTF">2025-02-24T21:46:18Z</dcterms:created>
  <dcterms:modified xsi:type="dcterms:W3CDTF">2025-10-25T11:31:25Z</dcterms:modified>
</cp:coreProperties>
</file>